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93" r:id="rId5"/>
    <p:sldId id="294" r:id="rId6"/>
    <p:sldId id="292" r:id="rId7"/>
    <p:sldId id="291" r:id="rId8"/>
    <p:sldId id="290" r:id="rId9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9966FF"/>
    <a:srgbClr val="003399"/>
    <a:srgbClr val="FF33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8" autoAdjust="0"/>
    <p:restoredTop sz="94660"/>
  </p:normalViewPr>
  <p:slideViewPr>
    <p:cSldViewPr snapToGrid="0">
      <p:cViewPr varScale="1">
        <p:scale>
          <a:sx n="77" d="100"/>
          <a:sy n="77" d="100"/>
        </p:scale>
        <p:origin x="4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03342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8010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9398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015676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4342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71373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84307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500050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502473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90026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E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24739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PE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4268C-97CF-4E43-9812-25CB179AB00A}" type="datetimeFigureOut">
              <a:rPr lang="es-PE" smtClean="0"/>
              <a:t>13/07/2020</a:t>
            </a:fld>
            <a:endParaRPr lang="es-PE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07725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984310" y="5272454"/>
            <a:ext cx="5703518" cy="104644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4400" b="1" dirty="0">
                <a:solidFill>
                  <a:srgbClr val="FFC0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Lic. María E. Sandoval Heredia</a:t>
            </a:r>
          </a:p>
          <a:p>
            <a:endParaRPr lang="es-PE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DEA366B-3B7E-4E9B-A445-5A2D7599B706}"/>
              </a:ext>
            </a:extLst>
          </p:cNvPr>
          <p:cNvSpPr/>
          <p:nvPr/>
        </p:nvSpPr>
        <p:spPr>
          <a:xfrm>
            <a:off x="726510" y="5386192"/>
            <a:ext cx="3068876" cy="73866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>
                <a:solidFill>
                  <a:srgbClr val="FFC0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Sesión </a:t>
            </a:r>
            <a:r>
              <a:rPr lang="es-ES" sz="6000" dirty="0" err="1">
                <a:solidFill>
                  <a:srgbClr val="FFC0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N°</a:t>
            </a:r>
            <a:r>
              <a:rPr lang="es-ES" sz="6000" dirty="0">
                <a:solidFill>
                  <a:srgbClr val="FFC0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 4</a:t>
            </a:r>
            <a:endParaRPr lang="es-PE" sz="6000" dirty="0">
              <a:solidFill>
                <a:srgbClr val="FFC000"/>
              </a:solidFill>
              <a:latin typeface="Gabriola" panose="04040605051002020D02" pitchFamily="82" charset="0"/>
              <a:cs typeface="Arial" panose="020B060402020202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819A055-9D70-40FE-886E-AB22B8FF2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10" y="210343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8000" b="1" dirty="0">
                <a:latin typeface="Gabriola" panose="04040605051002020D02" pitchFamily="82" charset="0"/>
              </a:rPr>
              <a:t>MATEMÁTICAS  </a:t>
            </a:r>
            <a:endParaRPr lang="es-PE" sz="8000" b="1" dirty="0">
              <a:latin typeface="Gabriola" panose="04040605051002020D02" pitchFamily="82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1BC5D7-AEAE-40CD-863E-E2013FD9D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0333"/>
            <a:ext cx="10515600" cy="9144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6000" b="1" dirty="0">
                <a:latin typeface="Gabriola" panose="04040605051002020D02" pitchFamily="82" charset="0"/>
              </a:rPr>
              <a:t>4TO GRADO DE PRIMARIA </a:t>
            </a:r>
            <a:endParaRPr lang="es-PE" sz="6000" b="1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314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DF4D88-3792-4AA5-9DC8-28604BAF9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310" y="175365"/>
            <a:ext cx="8798490" cy="90187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latin typeface="Gabriola" panose="04040605051002020D02" pitchFamily="82" charset="0"/>
              </a:rPr>
              <a:t>MULTIPLICACION COMO UNA SUMA ABREVIADA </a:t>
            </a:r>
            <a:endParaRPr lang="es-PE" b="1" dirty="0">
              <a:latin typeface="Gabriola" panose="04040605051002020D02" pitchFamily="8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645023-E040-493D-A7C9-24E6CCD74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729" y="1202498"/>
            <a:ext cx="11003071" cy="5655501"/>
          </a:xfrm>
        </p:spPr>
        <p:txBody>
          <a:bodyPr/>
          <a:lstStyle/>
          <a:p>
            <a:pPr marL="0" indent="0">
              <a:buNone/>
            </a:pPr>
            <a:r>
              <a:rPr lang="es-ES" b="1" u="sng" dirty="0"/>
              <a:t>Definición:</a:t>
            </a:r>
            <a:r>
              <a:rPr lang="es-ES" dirty="0"/>
              <a:t> La multiplicación es una operación abreviada de la suma. El signo de la multiplicación es una “</a:t>
            </a:r>
            <a:r>
              <a:rPr lang="es-ES" b="1" dirty="0"/>
              <a:t>X”</a:t>
            </a:r>
            <a:r>
              <a:rPr lang="es-ES" dirty="0"/>
              <a:t> y se lee “por”. Ejemplos:</a:t>
            </a:r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endParaRPr lang="es-PE" dirty="0"/>
          </a:p>
          <a:p>
            <a:pPr marL="0" indent="0">
              <a:buNone/>
            </a:pPr>
            <a:r>
              <a:rPr lang="es-ES" dirty="0"/>
              <a:t>Escribe el número que falta.</a:t>
            </a:r>
          </a:p>
          <a:p>
            <a:pPr marL="0" indent="0">
              <a:buNone/>
            </a:pPr>
            <a:r>
              <a:rPr lang="es-ES" dirty="0"/>
              <a:t>2x   ____ =</a:t>
            </a:r>
          </a:p>
          <a:p>
            <a:pPr marL="0" indent="0">
              <a:buNone/>
            </a:pPr>
            <a:r>
              <a:rPr lang="es-PE" dirty="0"/>
              <a:t>                                                         </a:t>
            </a:r>
            <a:r>
              <a:rPr lang="es-PE" b="1" u="sng" dirty="0"/>
              <a:t>Términos </a:t>
            </a:r>
          </a:p>
          <a:p>
            <a:pPr marL="0" indent="0">
              <a:buNone/>
            </a:pPr>
            <a:r>
              <a:rPr lang="es-PE" dirty="0"/>
              <a:t> </a:t>
            </a:r>
          </a:p>
          <a:p>
            <a:pPr marL="0" indent="0">
              <a:buNone/>
            </a:pPr>
            <a:endParaRPr lang="es-PE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275D456-0C6F-4D77-B22D-2C02C7D376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88" y="2500202"/>
            <a:ext cx="3308974" cy="1119819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8A9884FA-DA44-46EA-B2CF-C3523D6D80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8277" y="2126300"/>
            <a:ext cx="2897652" cy="1867621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136EF7DC-B544-4223-9835-39D957A4F8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93119" y="4815015"/>
            <a:ext cx="3578224" cy="1867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94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13F54E-6EAB-4A5A-A314-193099395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362" y="200417"/>
            <a:ext cx="8773438" cy="764088"/>
          </a:xfrm>
        </p:spPr>
        <p:txBody>
          <a:bodyPr>
            <a:normAutofit/>
          </a:bodyPr>
          <a:lstStyle/>
          <a:p>
            <a:r>
              <a:rPr lang="es-ES" dirty="0"/>
              <a:t>EJEMPLOS </a:t>
            </a:r>
            <a:endParaRPr lang="es-PE" dirty="0"/>
          </a:p>
        </p:txBody>
      </p:sp>
      <p:pic>
        <p:nvPicPr>
          <p:cNvPr id="10" name="Marcador de contenido 9">
            <a:extLst>
              <a:ext uri="{FF2B5EF4-FFF2-40B4-BE49-F238E27FC236}">
                <a16:creationId xmlns:a16="http://schemas.microsoft.com/office/drawing/2014/main" id="{10A9368A-0F62-4477-BCFC-74AD69020B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525" t="8421" r="8703" b="10112"/>
          <a:stretch/>
        </p:blipFill>
        <p:spPr>
          <a:xfrm>
            <a:off x="212942" y="1099743"/>
            <a:ext cx="7302673" cy="5651785"/>
          </a:xfrm>
          <a:prstGeom prst="rect">
            <a:avLst/>
          </a:prstGeom>
        </p:spPr>
      </p:pic>
      <p:sp>
        <p:nvSpPr>
          <p:cNvPr id="11" name="Rectángulo 10">
            <a:extLst>
              <a:ext uri="{FF2B5EF4-FFF2-40B4-BE49-F238E27FC236}">
                <a16:creationId xmlns:a16="http://schemas.microsoft.com/office/drawing/2014/main" id="{500F12CD-21B6-4C44-B8A7-10806F0CFD58}"/>
              </a:ext>
            </a:extLst>
          </p:cNvPr>
          <p:cNvSpPr/>
          <p:nvPr/>
        </p:nvSpPr>
        <p:spPr>
          <a:xfrm>
            <a:off x="5912285" y="1590805"/>
            <a:ext cx="124007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53E72C67-0411-428A-B9DD-BE386DA2627C}"/>
              </a:ext>
            </a:extLst>
          </p:cNvPr>
          <p:cNvSpPr/>
          <p:nvPr/>
        </p:nvSpPr>
        <p:spPr>
          <a:xfrm>
            <a:off x="3584532" y="2880986"/>
            <a:ext cx="124007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46107193-6253-47FD-891C-27285C6232C6}"/>
              </a:ext>
            </a:extLst>
          </p:cNvPr>
          <p:cNvSpPr/>
          <p:nvPr/>
        </p:nvSpPr>
        <p:spPr>
          <a:xfrm>
            <a:off x="5139848" y="2880986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EA71049-3E5C-42BC-ABCD-FA6D72E71D6A}"/>
              </a:ext>
            </a:extLst>
          </p:cNvPr>
          <p:cNvSpPr/>
          <p:nvPr/>
        </p:nvSpPr>
        <p:spPr>
          <a:xfrm>
            <a:off x="6743178" y="2176980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367DB845-6934-4BE4-BCAB-D6D0DB95AD15}"/>
              </a:ext>
            </a:extLst>
          </p:cNvPr>
          <p:cNvSpPr/>
          <p:nvPr/>
        </p:nvSpPr>
        <p:spPr>
          <a:xfrm>
            <a:off x="6379925" y="2880986"/>
            <a:ext cx="1135690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28251FBE-AF54-4A55-A7A4-04028B29766D}"/>
              </a:ext>
            </a:extLst>
          </p:cNvPr>
          <p:cNvSpPr/>
          <p:nvPr/>
        </p:nvSpPr>
        <p:spPr>
          <a:xfrm>
            <a:off x="4799557" y="3467161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F7712011-8CB6-4B5F-9972-F80D41A320A4}"/>
              </a:ext>
            </a:extLst>
          </p:cNvPr>
          <p:cNvSpPr/>
          <p:nvPr/>
        </p:nvSpPr>
        <p:spPr>
          <a:xfrm>
            <a:off x="7129396" y="3429000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9DE541D8-50AF-4D20-AFA7-3D054CAE0006}"/>
              </a:ext>
            </a:extLst>
          </p:cNvPr>
          <p:cNvSpPr/>
          <p:nvPr/>
        </p:nvSpPr>
        <p:spPr>
          <a:xfrm>
            <a:off x="5983266" y="3467160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44B9D7B-3DFE-4C09-A1C7-40143F3D5285}"/>
              </a:ext>
            </a:extLst>
          </p:cNvPr>
          <p:cNvSpPr/>
          <p:nvPr/>
        </p:nvSpPr>
        <p:spPr>
          <a:xfrm>
            <a:off x="3432133" y="4123150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8DD7229B-F890-4CF9-B67E-AA9FF0DA5941}"/>
              </a:ext>
            </a:extLst>
          </p:cNvPr>
          <p:cNvSpPr/>
          <p:nvPr/>
        </p:nvSpPr>
        <p:spPr>
          <a:xfrm>
            <a:off x="4438390" y="4115966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78E6E4F5-0253-4A5F-88F7-9CCC07003BB5}"/>
              </a:ext>
            </a:extLst>
          </p:cNvPr>
          <p:cNvSpPr/>
          <p:nvPr/>
        </p:nvSpPr>
        <p:spPr>
          <a:xfrm>
            <a:off x="5526066" y="4246322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AEDAE5D1-340A-467F-B28D-296373F262B6}"/>
              </a:ext>
            </a:extLst>
          </p:cNvPr>
          <p:cNvSpPr/>
          <p:nvPr/>
        </p:nvSpPr>
        <p:spPr>
          <a:xfrm>
            <a:off x="6621051" y="4204921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69E4752-3AC0-43DE-A1EE-984F08E8DE23}"/>
              </a:ext>
            </a:extLst>
          </p:cNvPr>
          <p:cNvSpPr/>
          <p:nvPr/>
        </p:nvSpPr>
        <p:spPr>
          <a:xfrm>
            <a:off x="4824608" y="4811051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39" name="Rectángulo 38">
            <a:extLst>
              <a:ext uri="{FF2B5EF4-FFF2-40B4-BE49-F238E27FC236}">
                <a16:creationId xmlns:a16="http://schemas.microsoft.com/office/drawing/2014/main" id="{F7A57E3B-0A88-4670-94B7-F9C3E25B5AA6}"/>
              </a:ext>
            </a:extLst>
          </p:cNvPr>
          <p:cNvSpPr/>
          <p:nvPr/>
        </p:nvSpPr>
        <p:spPr>
          <a:xfrm>
            <a:off x="5952998" y="4837375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6FD9D947-0510-4C1F-BD12-964F894C5E54}"/>
              </a:ext>
            </a:extLst>
          </p:cNvPr>
          <p:cNvSpPr/>
          <p:nvPr/>
        </p:nvSpPr>
        <p:spPr>
          <a:xfrm>
            <a:off x="7131484" y="4864795"/>
            <a:ext cx="897700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F2FF9264-7AE1-4E48-B5DF-AB2CA6A19E20}"/>
              </a:ext>
            </a:extLst>
          </p:cNvPr>
          <p:cNvSpPr/>
          <p:nvPr/>
        </p:nvSpPr>
        <p:spPr>
          <a:xfrm>
            <a:off x="4027120" y="5722766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9E0F31F7-8A47-45CC-AB4F-5FA1DD123E62}"/>
              </a:ext>
            </a:extLst>
          </p:cNvPr>
          <p:cNvSpPr/>
          <p:nvPr/>
        </p:nvSpPr>
        <p:spPr>
          <a:xfrm>
            <a:off x="5193084" y="5764083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804C061F-38D1-43C8-8A12-19C8DE2B0BE6}"/>
              </a:ext>
            </a:extLst>
          </p:cNvPr>
          <p:cNvSpPr/>
          <p:nvPr/>
        </p:nvSpPr>
        <p:spPr>
          <a:xfrm>
            <a:off x="6379925" y="5716563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1339B9BC-1D20-452B-BAB8-B52F910145AF}"/>
              </a:ext>
            </a:extLst>
          </p:cNvPr>
          <p:cNvSpPr/>
          <p:nvPr/>
        </p:nvSpPr>
        <p:spPr>
          <a:xfrm>
            <a:off x="4753629" y="6294218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51" name="Rectángulo 50">
            <a:extLst>
              <a:ext uri="{FF2B5EF4-FFF2-40B4-BE49-F238E27FC236}">
                <a16:creationId xmlns:a16="http://schemas.microsoft.com/office/drawing/2014/main" id="{A5F09582-2585-454F-BB77-1A88545ABA07}"/>
              </a:ext>
            </a:extLst>
          </p:cNvPr>
          <p:cNvSpPr/>
          <p:nvPr/>
        </p:nvSpPr>
        <p:spPr>
          <a:xfrm>
            <a:off x="5969696" y="6239235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53" name="Rectángulo 52">
            <a:extLst>
              <a:ext uri="{FF2B5EF4-FFF2-40B4-BE49-F238E27FC236}">
                <a16:creationId xmlns:a16="http://schemas.microsoft.com/office/drawing/2014/main" id="{B8D93499-34EA-43DB-A8CC-9911BEF583F3}"/>
              </a:ext>
            </a:extLst>
          </p:cNvPr>
          <p:cNvSpPr/>
          <p:nvPr/>
        </p:nvSpPr>
        <p:spPr>
          <a:xfrm>
            <a:off x="7580334" y="6209194"/>
            <a:ext cx="772437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FF32407C-ED9D-4809-953C-EB68830CC825}"/>
              </a:ext>
            </a:extLst>
          </p:cNvPr>
          <p:cNvSpPr/>
          <p:nvPr/>
        </p:nvSpPr>
        <p:spPr>
          <a:xfrm>
            <a:off x="6806852" y="6234045"/>
            <a:ext cx="519828" cy="45093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4000" dirty="0"/>
              <a:t>=</a:t>
            </a:r>
            <a:endParaRPr lang="es-PE" sz="4000" dirty="0"/>
          </a:p>
        </p:txBody>
      </p:sp>
    </p:spTree>
    <p:extLst>
      <p:ext uri="{BB962C8B-B14F-4D97-AF65-F5344CB8AC3E}">
        <p14:creationId xmlns:p14="http://schemas.microsoft.com/office/powerpoint/2010/main" val="428412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Marcador de contenido 2">
            <a:extLst>
              <a:ext uri="{FF2B5EF4-FFF2-40B4-BE49-F238E27FC236}">
                <a16:creationId xmlns:a16="http://schemas.microsoft.com/office/drawing/2014/main" id="{E6D630F3-29C8-4E22-8708-FE97CD211C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1174" t="12968" r="2181" b="4269"/>
          <a:stretch/>
        </p:blipFill>
        <p:spPr>
          <a:xfrm>
            <a:off x="2430048" y="187891"/>
            <a:ext cx="9281788" cy="6513534"/>
          </a:xfrm>
          <a:prstGeom prst="rect">
            <a:avLst/>
          </a:prstGeom>
        </p:spPr>
      </p:pic>
      <p:sp>
        <p:nvSpPr>
          <p:cNvPr id="5" name="Elipse 4">
            <a:extLst>
              <a:ext uri="{FF2B5EF4-FFF2-40B4-BE49-F238E27FC236}">
                <a16:creationId xmlns:a16="http://schemas.microsoft.com/office/drawing/2014/main" id="{3BBD9B2E-F345-477F-B3D0-B0954471AA3A}"/>
              </a:ext>
            </a:extLst>
          </p:cNvPr>
          <p:cNvSpPr/>
          <p:nvPr/>
        </p:nvSpPr>
        <p:spPr>
          <a:xfrm>
            <a:off x="2542783" y="2379945"/>
            <a:ext cx="1102290" cy="3632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60F90D72-0161-465D-AC1D-40C8A4FE48BA}"/>
              </a:ext>
            </a:extLst>
          </p:cNvPr>
          <p:cNvSpPr/>
          <p:nvPr/>
        </p:nvSpPr>
        <p:spPr>
          <a:xfrm>
            <a:off x="3922734" y="2311051"/>
            <a:ext cx="1102290" cy="3632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4E2EF4B4-D424-45F2-98AC-3CA41EE7E615}"/>
              </a:ext>
            </a:extLst>
          </p:cNvPr>
          <p:cNvSpPr/>
          <p:nvPr/>
        </p:nvSpPr>
        <p:spPr>
          <a:xfrm>
            <a:off x="5137759" y="2373681"/>
            <a:ext cx="1102290" cy="3632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C5CC1CC8-D86E-4753-923B-553E2BC13EE4}"/>
              </a:ext>
            </a:extLst>
          </p:cNvPr>
          <p:cNvSpPr/>
          <p:nvPr/>
        </p:nvSpPr>
        <p:spPr>
          <a:xfrm>
            <a:off x="2542783" y="2933178"/>
            <a:ext cx="1102290" cy="3632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CCDD3340-7D0E-4F00-94F2-AC705C38BA34}"/>
              </a:ext>
            </a:extLst>
          </p:cNvPr>
          <p:cNvSpPr/>
          <p:nvPr/>
        </p:nvSpPr>
        <p:spPr>
          <a:xfrm>
            <a:off x="3843403" y="2933178"/>
            <a:ext cx="1102290" cy="3632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5" name="Elipse 14">
            <a:extLst>
              <a:ext uri="{FF2B5EF4-FFF2-40B4-BE49-F238E27FC236}">
                <a16:creationId xmlns:a16="http://schemas.microsoft.com/office/drawing/2014/main" id="{BCEFC4FD-639E-476A-B296-1BE1E023F01D}"/>
              </a:ext>
            </a:extLst>
          </p:cNvPr>
          <p:cNvSpPr/>
          <p:nvPr/>
        </p:nvSpPr>
        <p:spPr>
          <a:xfrm>
            <a:off x="5137759" y="2920650"/>
            <a:ext cx="1102290" cy="363255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D2C55B95-24D2-425B-A5F1-31B66324930C}"/>
              </a:ext>
            </a:extLst>
          </p:cNvPr>
          <p:cNvSpPr/>
          <p:nvPr/>
        </p:nvSpPr>
        <p:spPr>
          <a:xfrm>
            <a:off x="5690991" y="4534422"/>
            <a:ext cx="601249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AECB2175-ADBF-4AE0-84C1-6CA5EF78B471}"/>
              </a:ext>
            </a:extLst>
          </p:cNvPr>
          <p:cNvSpPr/>
          <p:nvPr/>
        </p:nvSpPr>
        <p:spPr>
          <a:xfrm>
            <a:off x="2430048" y="5175337"/>
            <a:ext cx="4183694" cy="15260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69CB5AD5-355E-48D7-A7EE-92718413C007}"/>
              </a:ext>
            </a:extLst>
          </p:cNvPr>
          <p:cNvSpPr/>
          <p:nvPr/>
        </p:nvSpPr>
        <p:spPr>
          <a:xfrm>
            <a:off x="10189923" y="3114805"/>
            <a:ext cx="1258866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BFEE5D42-2EBF-48A2-A687-B1E2CCBF2839}"/>
              </a:ext>
            </a:extLst>
          </p:cNvPr>
          <p:cNvSpPr/>
          <p:nvPr/>
        </p:nvSpPr>
        <p:spPr>
          <a:xfrm>
            <a:off x="10189923" y="3956137"/>
            <a:ext cx="1258866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4E12FD44-FC9E-4387-B5AD-32C3D5B984ED}"/>
              </a:ext>
            </a:extLst>
          </p:cNvPr>
          <p:cNvSpPr/>
          <p:nvPr/>
        </p:nvSpPr>
        <p:spPr>
          <a:xfrm>
            <a:off x="10189923" y="4774502"/>
            <a:ext cx="1258866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B235D48C-6B22-4A08-ABEA-F41EE3F22393}"/>
              </a:ext>
            </a:extLst>
          </p:cNvPr>
          <p:cNvSpPr/>
          <p:nvPr/>
        </p:nvSpPr>
        <p:spPr>
          <a:xfrm>
            <a:off x="10189923" y="5512494"/>
            <a:ext cx="1258866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2112C542-2A9A-4706-B04A-57D7042D5EA5}"/>
              </a:ext>
            </a:extLst>
          </p:cNvPr>
          <p:cNvSpPr/>
          <p:nvPr/>
        </p:nvSpPr>
        <p:spPr>
          <a:xfrm>
            <a:off x="10182617" y="6168547"/>
            <a:ext cx="1258866" cy="45093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45800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DDB01247-562F-42BD-A309-44C3C8AF7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1B35BAC-CC14-4F2C-9518-C36B81CD3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4961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01AB53-206D-4930-9965-5793EA781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30F3C07-CA0A-4955-A6ED-47AAA4EB1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21373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F10172-A375-4BC5-A7C4-6159A2561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534494E-18B6-41D8-A9E6-99E7718D0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38228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marciaroman.blogia.com/upload/20060502184038-20060409025632-gracia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5004" y="3208301"/>
            <a:ext cx="3000396" cy="2850377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4064" y="1383434"/>
            <a:ext cx="10515600" cy="1325563"/>
          </a:xfrm>
        </p:spPr>
        <p:txBody>
          <a:bodyPr/>
          <a:lstStyle/>
          <a:p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534003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65</Words>
  <Application>Microsoft Office PowerPoint</Application>
  <PresentationFormat>Panorámica</PresentationFormat>
  <Paragraphs>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Gabriola</vt:lpstr>
      <vt:lpstr>Tema de Office</vt:lpstr>
      <vt:lpstr>MATEMÁTICAS  </vt:lpstr>
      <vt:lpstr>MULTIPLICACION COMO UNA SUMA ABREVIADA </vt:lpstr>
      <vt:lpstr>EJEMPLOS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</cp:lastModifiedBy>
  <cp:revision>52</cp:revision>
  <dcterms:created xsi:type="dcterms:W3CDTF">2019-02-21T16:29:44Z</dcterms:created>
  <dcterms:modified xsi:type="dcterms:W3CDTF">2020-07-13T12:36:45Z</dcterms:modified>
</cp:coreProperties>
</file>