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93" r:id="rId5"/>
    <p:sldId id="294" r:id="rId6"/>
    <p:sldId id="292" r:id="rId7"/>
    <p:sldId id="291" r:id="rId8"/>
    <p:sldId id="290" r:id="rId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9966FF"/>
    <a:srgbClr val="003399"/>
    <a:srgbClr val="FF33CC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28" autoAdjust="0"/>
    <p:restoredTop sz="94660"/>
  </p:normalViewPr>
  <p:slideViewPr>
    <p:cSldViewPr snapToGrid="0">
      <p:cViewPr varScale="1">
        <p:scale>
          <a:sx n="77" d="100"/>
          <a:sy n="77" d="100"/>
        </p:scale>
        <p:origin x="4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268C-97CF-4E43-9812-25CB179AB00A}" type="datetimeFigureOut">
              <a:rPr lang="es-PE" smtClean="0"/>
              <a:t>10/07/2020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A01D-D79B-442E-AF75-5D0F239DC1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03342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268C-97CF-4E43-9812-25CB179AB00A}" type="datetimeFigureOut">
              <a:rPr lang="es-PE" smtClean="0"/>
              <a:t>10/07/2020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A01D-D79B-442E-AF75-5D0F239DC1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80103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268C-97CF-4E43-9812-25CB179AB00A}" type="datetimeFigureOut">
              <a:rPr lang="es-PE" smtClean="0"/>
              <a:t>10/07/2020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A01D-D79B-442E-AF75-5D0F239DC1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93987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268C-97CF-4E43-9812-25CB179AB00A}" type="datetimeFigureOut">
              <a:rPr lang="es-PE" smtClean="0"/>
              <a:t>10/07/2020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A01D-D79B-442E-AF75-5D0F239DC1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15676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268C-97CF-4E43-9812-25CB179AB00A}" type="datetimeFigureOut">
              <a:rPr lang="es-PE" smtClean="0"/>
              <a:t>10/07/2020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A01D-D79B-442E-AF75-5D0F239DC1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4342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268C-97CF-4E43-9812-25CB179AB00A}" type="datetimeFigureOut">
              <a:rPr lang="es-PE" smtClean="0"/>
              <a:t>10/07/2020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A01D-D79B-442E-AF75-5D0F239DC1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71373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268C-97CF-4E43-9812-25CB179AB00A}" type="datetimeFigureOut">
              <a:rPr lang="es-PE" smtClean="0"/>
              <a:t>10/07/2020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A01D-D79B-442E-AF75-5D0F239DC1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84307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268C-97CF-4E43-9812-25CB179AB00A}" type="datetimeFigureOut">
              <a:rPr lang="es-PE" smtClean="0"/>
              <a:t>10/07/2020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A01D-D79B-442E-AF75-5D0F239DC1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00050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268C-97CF-4E43-9812-25CB179AB00A}" type="datetimeFigureOut">
              <a:rPr lang="es-PE" smtClean="0"/>
              <a:t>10/07/2020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A01D-D79B-442E-AF75-5D0F239DC1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2473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268C-97CF-4E43-9812-25CB179AB00A}" type="datetimeFigureOut">
              <a:rPr lang="es-PE" smtClean="0"/>
              <a:t>10/07/2020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A01D-D79B-442E-AF75-5D0F239DC1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00265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268C-97CF-4E43-9812-25CB179AB00A}" type="datetimeFigureOut">
              <a:rPr lang="es-PE" smtClean="0"/>
              <a:t>10/07/2020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A01D-D79B-442E-AF75-5D0F239DC1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24739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4268C-97CF-4E43-9812-25CB179AB00A}" type="datetimeFigureOut">
              <a:rPr lang="es-PE" smtClean="0"/>
              <a:t>10/07/2020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CA01D-D79B-442E-AF75-5D0F239DC1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0772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8ELv6SWAQSE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Nqr4PrIcFL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984310" y="5272454"/>
            <a:ext cx="5703518" cy="104644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4400" b="1" dirty="0">
                <a:solidFill>
                  <a:srgbClr val="FFC000"/>
                </a:solidFill>
                <a:latin typeface="Gabriola" panose="04040605051002020D02" pitchFamily="82" charset="0"/>
                <a:cs typeface="Arial" panose="020B0604020202020204" pitchFamily="34" charset="0"/>
              </a:rPr>
              <a:t>Lic. María E. Sandoval Heredia</a:t>
            </a:r>
          </a:p>
          <a:p>
            <a:endParaRPr lang="es-PE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DEA366B-3B7E-4E9B-A445-5A2D7599B706}"/>
              </a:ext>
            </a:extLst>
          </p:cNvPr>
          <p:cNvSpPr/>
          <p:nvPr/>
        </p:nvSpPr>
        <p:spPr>
          <a:xfrm>
            <a:off x="726510" y="5386192"/>
            <a:ext cx="3068876" cy="73866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C000"/>
                </a:solidFill>
                <a:latin typeface="Gabriola" panose="04040605051002020D02" pitchFamily="82" charset="0"/>
                <a:cs typeface="Arial" panose="020B0604020202020204" pitchFamily="34" charset="0"/>
              </a:rPr>
              <a:t>Sesión </a:t>
            </a:r>
            <a:r>
              <a:rPr lang="es-ES" sz="6000" dirty="0" err="1">
                <a:solidFill>
                  <a:srgbClr val="FFC000"/>
                </a:solidFill>
                <a:latin typeface="Gabriola" panose="04040605051002020D02" pitchFamily="82" charset="0"/>
                <a:cs typeface="Arial" panose="020B0604020202020204" pitchFamily="34" charset="0"/>
              </a:rPr>
              <a:t>N°</a:t>
            </a:r>
            <a:r>
              <a:rPr lang="es-ES" sz="6000" dirty="0">
                <a:solidFill>
                  <a:srgbClr val="FFC000"/>
                </a:solidFill>
                <a:latin typeface="Gabriola" panose="04040605051002020D02" pitchFamily="82" charset="0"/>
                <a:cs typeface="Arial" panose="020B0604020202020204" pitchFamily="34" charset="0"/>
              </a:rPr>
              <a:t> 4</a:t>
            </a:r>
            <a:endParaRPr lang="es-PE" sz="6000" dirty="0">
              <a:solidFill>
                <a:srgbClr val="FFC000"/>
              </a:solidFill>
              <a:latin typeface="Gabriola" panose="04040605051002020D02" pitchFamily="82" charset="0"/>
              <a:cs typeface="Arial" panose="020B0604020202020204" pitchFamily="34" charset="0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819A055-9D70-40FE-886E-AB22B8FF2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510" y="21034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8000" b="1" dirty="0">
                <a:latin typeface="Gabriola" panose="04040605051002020D02" pitchFamily="82" charset="0"/>
              </a:rPr>
              <a:t>RELIGIÓN </a:t>
            </a:r>
            <a:endParaRPr lang="es-PE" sz="8000" b="1" dirty="0">
              <a:latin typeface="Gabriola" panose="04040605051002020D02" pitchFamily="82" charset="0"/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E1BC5D7-AEAE-40CD-863E-E2013FD9D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70333"/>
            <a:ext cx="10515600" cy="9144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6000" b="1" dirty="0">
                <a:latin typeface="Gabriola" panose="04040605051002020D02" pitchFamily="82" charset="0"/>
              </a:rPr>
              <a:t>4TO GRADO DE PRIMARIA </a:t>
            </a:r>
            <a:endParaRPr lang="es-PE" sz="6000" b="1" dirty="0">
              <a:latin typeface="Gabriola" panose="04040605051002020D02" pitchFamily="82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19A044B-7403-4E4C-91AF-F0391BF1D2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225" r="4653" b="6844"/>
          <a:stretch/>
        </p:blipFill>
        <p:spPr>
          <a:xfrm>
            <a:off x="0" y="237995"/>
            <a:ext cx="4183693" cy="375780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CEB03CC-7D68-4850-A82C-E5086BA8D7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9483" y="37575"/>
            <a:ext cx="4183693" cy="395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314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DF4D88-3792-4AA5-9DC8-28604BAF9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PE" sz="9800" b="1" dirty="0">
                <a:latin typeface="Gabriola" panose="04040605051002020D02" pitchFamily="82" charset="0"/>
              </a:rPr>
              <a:t>El Respeto</a:t>
            </a:r>
            <a:br>
              <a:rPr lang="es-PE" dirty="0"/>
            </a:b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645023-E040-493D-A7C9-24E6CCD74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197" y="1052186"/>
            <a:ext cx="10777603" cy="51247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El respeto es un valor humano, que se manifiesta en el buen trato hacia las distintas personas con las que se comparte la vida: padres, hermanos, abuelos, tíos, primos, maestros y compañeros, quienes como personas que merecen ser tratados con palabras y actitudes respetuosas a su condición humana.</a:t>
            </a:r>
          </a:p>
          <a:p>
            <a:endParaRPr lang="es-ES" dirty="0"/>
          </a:p>
          <a:p>
            <a:endParaRPr lang="es-PE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02E811D-6D56-487E-AE4D-1DAA7E52B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214" y="3144034"/>
            <a:ext cx="5654784" cy="344077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406E89F-3D57-4410-AE35-7E63B0D0BC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7004" y="3144035"/>
            <a:ext cx="4409162" cy="344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94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347FC47-183A-42B1-9CA1-32B31AE71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359" y="1302707"/>
            <a:ext cx="10940441" cy="4874256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El respeto puede manifestarse de muchas formas, aplicándose a las distintas actitudes que una persona toma con respecto a otra, sus pertenencias e incluso hacia sí mismo. </a:t>
            </a:r>
            <a:endParaRPr lang="es-PE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69165D3-0FA7-43DF-8D57-DA42ECCAA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39" y="2705622"/>
            <a:ext cx="4829175" cy="357318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44BAB33-E7EA-46DA-952F-758AA07727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1814" y="2705622"/>
            <a:ext cx="4462920" cy="376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29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EA46AC-3DEB-4537-B3B4-06B46BF91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5101" y="162838"/>
            <a:ext cx="9049011" cy="1152395"/>
          </a:xfrm>
        </p:spPr>
        <p:txBody>
          <a:bodyPr>
            <a:noAutofit/>
          </a:bodyPr>
          <a:lstStyle/>
          <a:p>
            <a:r>
              <a:rPr lang="es-ES" sz="2800" dirty="0">
                <a:latin typeface="+mn-lt"/>
              </a:rPr>
              <a:t>A continuación se describirán varias formas en la que el valor del respeto puede manifestarse en la vida cotidiana:</a:t>
            </a:r>
            <a:br>
              <a:rPr lang="es-ES" sz="3200" dirty="0"/>
            </a:br>
            <a:endParaRPr lang="es-PE" sz="3200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3481650-3EC8-4A33-AD85-41C75BE84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515" y="1189972"/>
            <a:ext cx="10865285" cy="5505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Respeto hacia las personas: ser respetuoso con los otros le asegura un mejor nivel de convivencia y aceptación, como: </a:t>
            </a:r>
          </a:p>
          <a:p>
            <a:pPr marL="0" indent="0">
              <a:buNone/>
            </a:pPr>
            <a:r>
              <a:rPr lang="es-ES" dirty="0"/>
              <a:t>1.- Dirigirse a la otra persona con un tono de voz agradable, evitando a toda costa los gritos.</a:t>
            </a:r>
          </a:p>
          <a:p>
            <a:pPr marL="0" indent="0">
              <a:buNone/>
            </a:pPr>
            <a:r>
              <a:rPr lang="es-ES" dirty="0"/>
              <a:t>2.- Emplear normas de cortesía: Buenos días, por favor, gracias, etc.</a:t>
            </a:r>
          </a:p>
          <a:p>
            <a:pPr marL="0" indent="0">
              <a:buNone/>
            </a:pPr>
            <a:r>
              <a:rPr lang="es-ES" dirty="0"/>
              <a:t>3.- Ver a la persona a los ojos cuando se le habla.</a:t>
            </a:r>
          </a:p>
          <a:p>
            <a:pPr marL="0" indent="0">
              <a:buNone/>
            </a:pPr>
            <a:r>
              <a:rPr lang="es-ES" dirty="0"/>
              <a:t> </a:t>
            </a:r>
            <a:endParaRPr lang="es-PE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C694281-8188-451E-9FE4-B6A1BDF4B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571" y="4157663"/>
            <a:ext cx="3617804" cy="253749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C9EEB25-1CC3-4D5C-A88A-3F137259E2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5089" y="4008329"/>
            <a:ext cx="4119563" cy="268683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A6C887D-AD6C-4D5F-BB80-BBBB625EB8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4652" y="3858994"/>
            <a:ext cx="3481518" cy="268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003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1B35BAC-CC14-4F2C-9518-C36B81CD3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573" y="1252603"/>
            <a:ext cx="11078227" cy="4924360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4.- Escucharla con atención.</a:t>
            </a:r>
          </a:p>
          <a:p>
            <a:pPr marL="0" indent="0">
              <a:buNone/>
            </a:pPr>
            <a:r>
              <a:rPr lang="es-ES" dirty="0"/>
              <a:t>5.- Respetar sus puntos de vista, aun cuando no se piense de la misma manera</a:t>
            </a:r>
          </a:p>
          <a:p>
            <a:pPr marL="0" indent="0">
              <a:buNone/>
            </a:pPr>
            <a:r>
              <a:rPr lang="es-ES" dirty="0"/>
              <a:t>6.- Tratar a todos con igual consideración, independientemente del rango social al que pertenezcan, pues todos los seres humanos merecen respeto.</a:t>
            </a:r>
          </a:p>
          <a:p>
            <a:endParaRPr lang="es-PE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1B01414-D12F-44AC-873C-C7616F017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573" y="3562764"/>
            <a:ext cx="4201960" cy="314446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FBE88EC-82CB-4189-9788-63F35C7AC2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7533" y="3562764"/>
            <a:ext cx="2537042" cy="314446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62F1008-7024-4561-A424-56EF8A3333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7414" y="3495881"/>
            <a:ext cx="4471792" cy="327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13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30F3C07-CA0A-4955-A6ED-47AAA4EB1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151" y="1039660"/>
            <a:ext cx="11040649" cy="5137303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El auto - respeto se encuentra directamente relacionado también con el autoestima, es decir con el aprecio y amor que una persona siente hacia ella misma. Por ende, quien se quiere a sí mismo, también se respetara.</a:t>
            </a:r>
          </a:p>
          <a:p>
            <a:pPr marL="0" indent="0">
              <a:buNone/>
            </a:pPr>
            <a:endParaRPr lang="es-PE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0FDAA27-126A-4D72-9452-5E1CAB420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51" y="2267211"/>
            <a:ext cx="4947781" cy="419621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ABACBA2-3636-413C-B9DC-6CF7CF25FB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14" t="5753" r="12647" b="13425"/>
          <a:stretch/>
        </p:blipFill>
        <p:spPr>
          <a:xfrm>
            <a:off x="5260932" y="2267210"/>
            <a:ext cx="6092868" cy="419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731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534494E-18B6-41D8-A9E6-99E7718D0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301" y="1227551"/>
            <a:ext cx="10727499" cy="4949412"/>
          </a:xfrm>
        </p:spPr>
        <p:txBody>
          <a:bodyPr/>
          <a:lstStyle/>
          <a:p>
            <a:pPr marL="0" indent="0">
              <a:buNone/>
            </a:pPr>
            <a:r>
              <a:rPr lang="es-PE" sz="3200" b="1" dirty="0">
                <a:latin typeface="Gabriola" panose="04040605051002020D02" pitchFamily="82" charset="0"/>
              </a:rPr>
              <a:t>ALGUNOS LINKS SOBRE EL RESPETO </a:t>
            </a:r>
          </a:p>
          <a:p>
            <a:pPr marL="0" indent="0">
              <a:buNone/>
            </a:pPr>
            <a:endParaRPr lang="es-PE" dirty="0"/>
          </a:p>
          <a:p>
            <a:pPr marL="0" indent="0">
              <a:buNone/>
            </a:pPr>
            <a:endParaRPr lang="es-PE" dirty="0"/>
          </a:p>
          <a:p>
            <a:pPr marL="0" indent="0">
              <a:buNone/>
            </a:pPr>
            <a:r>
              <a:rPr lang="es-PE" dirty="0">
                <a:hlinkClick r:id="rId3"/>
              </a:rPr>
              <a:t>https://youtu.be/gF2SNBTASnE</a:t>
            </a:r>
          </a:p>
          <a:p>
            <a:pPr marL="0" indent="0">
              <a:buNone/>
            </a:pPr>
            <a:r>
              <a:rPr lang="es-PE" dirty="0">
                <a:hlinkClick r:id="rId3"/>
              </a:rPr>
              <a:t>https://youtu.be/8ELv6SWAQSE</a:t>
            </a:r>
            <a:endParaRPr lang="es-PE" dirty="0"/>
          </a:p>
          <a:p>
            <a:pPr marL="0" indent="0">
              <a:buNone/>
            </a:pPr>
            <a:r>
              <a:rPr lang="es-PE" dirty="0">
                <a:hlinkClick r:id="rId4"/>
              </a:rPr>
              <a:t>https://youtu.be/Nqr4PrIcFLM</a:t>
            </a:r>
            <a:endParaRPr lang="es-PE" dirty="0"/>
          </a:p>
          <a:p>
            <a:pPr marL="0" indent="0">
              <a:buNone/>
            </a:pPr>
            <a:endParaRPr lang="es-PE" dirty="0"/>
          </a:p>
          <a:p>
            <a:pPr marL="0" indent="0">
              <a:buNone/>
            </a:pP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338228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marciaroman.blogia.com/upload/20060502184038-20060409025632-gracias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65004" y="3208301"/>
            <a:ext cx="3000396" cy="2850377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1770" y="977030"/>
            <a:ext cx="10657894" cy="1731967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RECUERDA QUE DEBES COPIAR EN TU CUADERNO Y RESOLVER TU FICHA ADJUNTA.</a:t>
            </a:r>
            <a:br>
              <a:rPr lang="es-ES" dirty="0"/>
            </a:b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2534003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332</Words>
  <Application>Microsoft Office PowerPoint</Application>
  <PresentationFormat>Panorámica</PresentationFormat>
  <Paragraphs>24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Gabriola</vt:lpstr>
      <vt:lpstr>Tema de Office</vt:lpstr>
      <vt:lpstr>RELIGIÓN </vt:lpstr>
      <vt:lpstr>El Respeto </vt:lpstr>
      <vt:lpstr>Presentación de PowerPoint</vt:lpstr>
      <vt:lpstr>A continuación se describirán varias formas en la que el valor del respeto puede manifestarse en la vida cotidiana: </vt:lpstr>
      <vt:lpstr>Presentación de PowerPoint</vt:lpstr>
      <vt:lpstr>Presentación de PowerPoint</vt:lpstr>
      <vt:lpstr>Presentación de PowerPoint</vt:lpstr>
      <vt:lpstr>RECUERDA QUE DEBES COPIAR EN TU CUADERNO Y RESOLVER TU FICHA ADJUNTA.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</cp:lastModifiedBy>
  <cp:revision>54</cp:revision>
  <dcterms:created xsi:type="dcterms:W3CDTF">2019-02-21T16:29:44Z</dcterms:created>
  <dcterms:modified xsi:type="dcterms:W3CDTF">2020-07-10T13:21:13Z</dcterms:modified>
</cp:coreProperties>
</file>