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93" r:id="rId5"/>
    <p:sldId id="294" r:id="rId6"/>
    <p:sldId id="292" r:id="rId7"/>
    <p:sldId id="291" r:id="rId8"/>
    <p:sldId id="290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66FF"/>
    <a:srgbClr val="003399"/>
    <a:srgbClr val="FF33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334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010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98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567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34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3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43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005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4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02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473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68C-97CF-4E43-9812-25CB179AB00A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77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youtu.be/FM-Dksjlox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WileSbbIww" TargetMode="External"/><Relationship Id="rId5" Type="http://schemas.openxmlformats.org/officeDocument/2006/relationships/hyperlink" Target="https://youtu.be/_ZfYOQsLIAY" TargetMode="External"/><Relationship Id="rId4" Type="http://schemas.openxmlformats.org/officeDocument/2006/relationships/hyperlink" Target="https://youtu.be/ZVIjH58vrF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984310" y="5272454"/>
            <a:ext cx="5703518" cy="10464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>
                <a:solidFill>
                  <a:srgbClr val="FFFF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Lic. María E. Sandoval Heredia</a:t>
            </a:r>
          </a:p>
          <a:p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EA366B-3B7E-4E9B-A445-5A2D7599B706}"/>
              </a:ext>
            </a:extLst>
          </p:cNvPr>
          <p:cNvSpPr/>
          <p:nvPr/>
        </p:nvSpPr>
        <p:spPr>
          <a:xfrm>
            <a:off x="726510" y="5386192"/>
            <a:ext cx="3068876" cy="7386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Sesión </a:t>
            </a:r>
            <a:r>
              <a:rPr lang="es-ES" sz="6000" dirty="0" err="1">
                <a:solidFill>
                  <a:srgbClr val="FFFF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N°</a:t>
            </a:r>
            <a:r>
              <a:rPr lang="es-ES" sz="6000" dirty="0">
                <a:solidFill>
                  <a:srgbClr val="FFFF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2</a:t>
            </a:r>
            <a:endParaRPr lang="es-PE" sz="6000" dirty="0">
              <a:solidFill>
                <a:srgbClr val="FFFF00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819A055-9D70-40FE-886E-AB22B8FF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1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9600" b="1" dirty="0">
                <a:latin typeface="Gabriola" panose="04040605051002020D02" pitchFamily="82" charset="0"/>
              </a:rPr>
              <a:t>MATEMÁTICAS</a:t>
            </a:r>
            <a:r>
              <a:rPr lang="es-ES" sz="6600" dirty="0">
                <a:latin typeface="Arial Black" panose="020B0A04020102020204" pitchFamily="34" charset="0"/>
              </a:rPr>
              <a:t> </a:t>
            </a:r>
            <a:endParaRPr lang="es-PE" sz="6600" dirty="0">
              <a:latin typeface="Arial Black" panose="020B0A040201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1BC5D7-AEAE-40CD-863E-E2013FD9D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0333"/>
            <a:ext cx="10515600" cy="914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b="1" dirty="0">
                <a:latin typeface="Gabriola" panose="04040605051002020D02" pitchFamily="82" charset="0"/>
              </a:rPr>
              <a:t>4TO GRADO DE PRIMARIA </a:t>
            </a:r>
            <a:endParaRPr lang="es-PE" sz="4800" b="1" dirty="0">
              <a:latin typeface="Gabriola" panose="04040605051002020D02" pitchFamily="8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10C48A-457C-410B-9812-028189703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6" t="12223" r="4568" b="14362"/>
          <a:stretch/>
        </p:blipFill>
        <p:spPr>
          <a:xfrm>
            <a:off x="0" y="3596"/>
            <a:ext cx="4116423" cy="2517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F252C1-B4B9-442B-84C8-63F0B0009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66"/>
          <a:stretch/>
        </p:blipFill>
        <p:spPr>
          <a:xfrm>
            <a:off x="8075579" y="124610"/>
            <a:ext cx="4016446" cy="21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E3488-F4B5-4C9F-8F7D-FA46BE5C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938" y="114605"/>
            <a:ext cx="8911225" cy="774744"/>
          </a:xfrm>
        </p:spPr>
        <p:txBody>
          <a:bodyPr>
            <a:noAutofit/>
          </a:bodyPr>
          <a:lstStyle/>
          <a:p>
            <a:r>
              <a:rPr lang="es-ES" sz="6000" b="1" dirty="0">
                <a:latin typeface="Gabriola" panose="04040605051002020D02" pitchFamily="82" charset="0"/>
              </a:rPr>
              <a:t>SUMAMOS Y RESTAMOS JUNTOS </a:t>
            </a:r>
            <a:endParaRPr lang="es-PE" sz="6000" b="1" dirty="0">
              <a:latin typeface="Gabriola" panose="04040605051002020D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D60E02-E0DB-4F3C-8AA7-B879F370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88" y="1277655"/>
            <a:ext cx="10589712" cy="546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b="1" dirty="0">
                <a:latin typeface="Gabriola" panose="04040605051002020D02" pitchFamily="82" charset="0"/>
              </a:rPr>
              <a:t> 1.- Resolvemos las sumas:</a:t>
            </a:r>
          </a:p>
          <a:p>
            <a:pPr marL="457200" indent="-457200">
              <a:buAutoNum type="alphaLcParenR"/>
            </a:pPr>
            <a:r>
              <a:rPr lang="es-ES" sz="4800" b="1" dirty="0"/>
              <a:t>  5 7 8  +            c) 6 3 9  +</a:t>
            </a:r>
          </a:p>
          <a:p>
            <a:pPr marL="0" indent="0">
              <a:buNone/>
            </a:pPr>
            <a:r>
              <a:rPr lang="es-ES" sz="4800" b="1" dirty="0"/>
              <a:t>      </a:t>
            </a:r>
            <a:r>
              <a:rPr lang="es-ES" sz="4800" b="1" u="sng" dirty="0"/>
              <a:t>3 8 9</a:t>
            </a:r>
            <a:r>
              <a:rPr lang="es-ES" sz="4800" b="1" dirty="0"/>
              <a:t>                    </a:t>
            </a:r>
            <a:r>
              <a:rPr lang="es-ES" sz="4800" b="1" u="sng" dirty="0"/>
              <a:t>2 4 8</a:t>
            </a:r>
          </a:p>
          <a:p>
            <a:pPr marL="0" indent="0">
              <a:buNone/>
            </a:pPr>
            <a:endParaRPr lang="es-ES" sz="4800" b="1" dirty="0"/>
          </a:p>
          <a:p>
            <a:pPr marL="914400" indent="-914400">
              <a:buAutoNum type="alphaLcParenR" startAt="2"/>
            </a:pPr>
            <a:r>
              <a:rPr lang="es-ES" sz="4800" b="1" dirty="0"/>
              <a:t>1 8 4                d) 8 0 7   +</a:t>
            </a:r>
          </a:p>
          <a:p>
            <a:pPr marL="0" indent="0">
              <a:buNone/>
            </a:pPr>
            <a:r>
              <a:rPr lang="es-ES" sz="4800" b="1" dirty="0"/>
              <a:t>       </a:t>
            </a:r>
            <a:r>
              <a:rPr lang="es-ES" sz="4800" b="1" u="sng" dirty="0"/>
              <a:t>7 5 3</a:t>
            </a:r>
            <a:r>
              <a:rPr lang="es-ES" sz="4800" b="1" dirty="0"/>
              <a:t>                    </a:t>
            </a:r>
            <a:r>
              <a:rPr lang="es-ES" sz="4800" b="1" u="sng" dirty="0"/>
              <a:t>5 2 9</a:t>
            </a:r>
          </a:p>
        </p:txBody>
      </p:sp>
    </p:spTree>
    <p:extLst>
      <p:ext uri="{BB962C8B-B14F-4D97-AF65-F5344CB8AC3E}">
        <p14:creationId xmlns:p14="http://schemas.microsoft.com/office/powerpoint/2010/main" val="27369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6C322-7462-4AC1-9841-2FDF1B16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161" y="155878"/>
            <a:ext cx="8756738" cy="774744"/>
          </a:xfrm>
        </p:spPr>
        <p:txBody>
          <a:bodyPr>
            <a:noAutofit/>
          </a:bodyPr>
          <a:lstStyle/>
          <a:p>
            <a:r>
              <a:rPr lang="es-ES" sz="6000" b="1" dirty="0">
                <a:latin typeface="Gabriola" panose="04040605051002020D02" pitchFamily="82" charset="0"/>
              </a:rPr>
              <a:t>Seguimos sumandoooo</a:t>
            </a:r>
            <a:endParaRPr lang="es-PE" sz="6000" b="1" dirty="0">
              <a:latin typeface="Gabriola" panose="04040605051002020D02" pitchFamily="8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BF10C6-9C2F-40EF-A835-D3F635AC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77" y="1152394"/>
            <a:ext cx="11028123" cy="5549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/>
              <a:t> e)  4 8 3 +                 g) 7 3 0+</a:t>
            </a:r>
          </a:p>
          <a:p>
            <a:pPr marL="0" indent="0">
              <a:buNone/>
            </a:pPr>
            <a:r>
              <a:rPr lang="es-ES" sz="4800" dirty="0"/>
              <a:t>       </a:t>
            </a:r>
            <a:r>
              <a:rPr lang="es-ES" sz="4800" u="sng" dirty="0"/>
              <a:t>5 9 2</a:t>
            </a:r>
            <a:r>
              <a:rPr lang="es-ES" sz="4800" dirty="0"/>
              <a:t>                        </a:t>
            </a:r>
            <a:r>
              <a:rPr lang="es-ES" sz="4800" u="sng" dirty="0"/>
              <a:t>4 0 7</a:t>
            </a:r>
          </a:p>
          <a:p>
            <a:pPr marL="0" indent="0">
              <a:buNone/>
            </a:pPr>
            <a:endParaRPr lang="es-ES" sz="4800" dirty="0"/>
          </a:p>
          <a:p>
            <a:pPr marL="914400" indent="-914400">
              <a:buAutoNum type="alphaLcParenR" startAt="6"/>
            </a:pPr>
            <a:r>
              <a:rPr lang="es-ES" sz="4800" dirty="0"/>
              <a:t>9 0 5 +                  h) 2 9 1 </a:t>
            </a:r>
          </a:p>
          <a:p>
            <a:pPr marL="0" indent="0">
              <a:buNone/>
            </a:pPr>
            <a:r>
              <a:rPr lang="es-ES" sz="4800" dirty="0"/>
              <a:t>       </a:t>
            </a:r>
            <a:r>
              <a:rPr lang="es-ES" sz="4800" u="sng" dirty="0"/>
              <a:t>5 92</a:t>
            </a:r>
            <a:r>
              <a:rPr lang="es-ES" sz="4800" dirty="0"/>
              <a:t>                          </a:t>
            </a:r>
            <a:r>
              <a:rPr lang="es-ES" sz="4800" u="sng" dirty="0"/>
              <a:t>3 1  6</a:t>
            </a:r>
          </a:p>
          <a:p>
            <a:pPr marL="0" indent="0">
              <a:buNone/>
            </a:pP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428412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17B9C-754C-4EA9-A20D-3771E882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732" y="125261"/>
            <a:ext cx="8836068" cy="826718"/>
          </a:xfrm>
        </p:spPr>
        <p:txBody>
          <a:bodyPr>
            <a:noAutofit/>
          </a:bodyPr>
          <a:lstStyle/>
          <a:p>
            <a:r>
              <a:rPr lang="es-ES" sz="5400" b="1" dirty="0">
                <a:latin typeface="Gabriola" panose="04040605051002020D02" pitchFamily="82" charset="0"/>
              </a:rPr>
              <a:t>Ahora restamos o hallamos  la diferencia </a:t>
            </a:r>
            <a:endParaRPr lang="es-PE" sz="5400" b="1" dirty="0">
              <a:latin typeface="Gabriola" panose="04040605051002020D02" pitchFamily="8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57EB50-CCAB-454D-A04F-1E42CC64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7" y="1139868"/>
            <a:ext cx="11090753" cy="5037095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s-ES" sz="4800" dirty="0"/>
              <a:t>   7 9 6 –                    c) 8 5 3  - </a:t>
            </a:r>
          </a:p>
          <a:p>
            <a:pPr marL="0" indent="0">
              <a:buNone/>
            </a:pPr>
            <a:r>
              <a:rPr lang="es-ES" sz="4800" dirty="0"/>
              <a:t>       </a:t>
            </a:r>
            <a:r>
              <a:rPr lang="es-ES" sz="4800" u="sng" dirty="0"/>
              <a:t>3 8 5</a:t>
            </a:r>
            <a:r>
              <a:rPr lang="es-ES" sz="4800" dirty="0"/>
              <a:t>                           6 2 1</a:t>
            </a:r>
          </a:p>
          <a:p>
            <a:pPr marL="0" indent="0">
              <a:buNone/>
            </a:pPr>
            <a:endParaRPr lang="es-ES" sz="4800" dirty="0"/>
          </a:p>
          <a:p>
            <a:pPr marL="914400" indent="-914400">
              <a:buAutoNum type="alphaLcParenR" startAt="2"/>
            </a:pPr>
            <a:r>
              <a:rPr lang="es-ES" sz="4800" dirty="0"/>
              <a:t>7 5 4 -                     d)  6 9 4 –</a:t>
            </a:r>
          </a:p>
          <a:p>
            <a:pPr marL="0" indent="0">
              <a:buNone/>
            </a:pPr>
            <a:r>
              <a:rPr lang="es-ES" sz="4800" dirty="0"/>
              <a:t>       </a:t>
            </a:r>
            <a:r>
              <a:rPr lang="es-ES" sz="4800" u="sng" dirty="0"/>
              <a:t>4 2 1</a:t>
            </a:r>
            <a:r>
              <a:rPr lang="es-ES" sz="4800" dirty="0"/>
              <a:t>                             </a:t>
            </a:r>
            <a:r>
              <a:rPr lang="es-ES" sz="4800" u="sng" dirty="0"/>
              <a:t>5 7 3</a:t>
            </a:r>
          </a:p>
          <a:p>
            <a:pPr marL="0" indent="0">
              <a:buNone/>
            </a:pPr>
            <a:endParaRPr lang="es-PE" sz="4800" u="sng" dirty="0"/>
          </a:p>
        </p:txBody>
      </p:sp>
    </p:spTree>
    <p:extLst>
      <p:ext uri="{BB962C8B-B14F-4D97-AF65-F5344CB8AC3E}">
        <p14:creationId xmlns:p14="http://schemas.microsoft.com/office/powerpoint/2010/main" val="345800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17444-2090-45FB-B1A4-9CCE3810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888" y="175365"/>
            <a:ext cx="8760912" cy="851770"/>
          </a:xfrm>
        </p:spPr>
        <p:txBody>
          <a:bodyPr>
            <a:noAutofit/>
          </a:bodyPr>
          <a:lstStyle/>
          <a:p>
            <a:r>
              <a:rPr lang="es-ES" sz="6000" b="1" dirty="0">
                <a:latin typeface="Gabriola" panose="04040605051002020D02" pitchFamily="82" charset="0"/>
              </a:rPr>
              <a:t>Seguimos restando </a:t>
            </a:r>
            <a:endParaRPr lang="es-PE" sz="6000" b="1" dirty="0">
              <a:latin typeface="Gabriola" panose="04040605051002020D02" pitchFamily="8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5F0D39-CB68-458E-AD6E-8F784835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58" y="1265129"/>
            <a:ext cx="10652342" cy="4911834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514350" indent="-514350">
              <a:buAutoNum type="alphaLcParenR" startAt="6"/>
            </a:pPr>
            <a:r>
              <a:rPr lang="es-PE" sz="4800" dirty="0"/>
              <a:t>8 6 7 –                 h) 9 0 6 - </a:t>
            </a:r>
          </a:p>
          <a:p>
            <a:pPr marL="0" indent="0">
              <a:buNone/>
            </a:pPr>
            <a:r>
              <a:rPr lang="es-PE" sz="4800" dirty="0"/>
              <a:t>    </a:t>
            </a:r>
            <a:r>
              <a:rPr lang="es-PE" sz="4800" u="sng" dirty="0"/>
              <a:t>4 8 9</a:t>
            </a:r>
            <a:r>
              <a:rPr lang="es-PE" sz="4800" dirty="0"/>
              <a:t>                        </a:t>
            </a:r>
            <a:r>
              <a:rPr lang="es-PE" sz="4800" u="sng" dirty="0"/>
              <a:t> 4 5 4</a:t>
            </a:r>
          </a:p>
          <a:p>
            <a:pPr marL="0" indent="0">
              <a:buNone/>
            </a:pPr>
            <a:endParaRPr lang="es-PE" sz="4800" dirty="0"/>
          </a:p>
          <a:p>
            <a:pPr marL="0" indent="0">
              <a:buNone/>
            </a:pPr>
            <a:r>
              <a:rPr lang="es-PE" sz="4800" dirty="0"/>
              <a:t>g)  5 8 6 -                    i) 6 0 3 - </a:t>
            </a:r>
          </a:p>
          <a:p>
            <a:pPr marL="0" indent="0">
              <a:buNone/>
            </a:pPr>
            <a:r>
              <a:rPr lang="es-PE" sz="4800" dirty="0"/>
              <a:t>     </a:t>
            </a:r>
            <a:r>
              <a:rPr lang="es-PE" sz="4800" u="sng" dirty="0"/>
              <a:t>1 6 8 </a:t>
            </a:r>
            <a:r>
              <a:rPr lang="es-PE" sz="4800" dirty="0"/>
              <a:t>                         </a:t>
            </a:r>
            <a:r>
              <a:rPr lang="es-PE" sz="4800" u="sng" dirty="0"/>
              <a:t>3 9 7</a:t>
            </a:r>
          </a:p>
        </p:txBody>
      </p:sp>
    </p:spTree>
    <p:extLst>
      <p:ext uri="{BB962C8B-B14F-4D97-AF65-F5344CB8AC3E}">
        <p14:creationId xmlns:p14="http://schemas.microsoft.com/office/powerpoint/2010/main" val="27496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F320B-690D-4584-8715-63F173FB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366" y="137787"/>
            <a:ext cx="9011433" cy="901874"/>
          </a:xfrm>
        </p:spPr>
        <p:txBody>
          <a:bodyPr>
            <a:noAutofit/>
          </a:bodyPr>
          <a:lstStyle/>
          <a:p>
            <a:r>
              <a:rPr lang="es-ES" sz="6600" b="1" dirty="0">
                <a:latin typeface="Gabriola" panose="04040605051002020D02" pitchFamily="82" charset="0"/>
              </a:rPr>
              <a:t>SEGUIMOS OPERANDO </a:t>
            </a:r>
            <a:endParaRPr lang="es-PE" sz="6600" b="1" dirty="0">
              <a:latin typeface="Gabriola" panose="04040605051002020D02" pitchFamily="8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9CE8CB-7C6F-415C-9F3F-A2236B18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5" y="1177447"/>
            <a:ext cx="10927915" cy="499951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 </a:t>
            </a:r>
          </a:p>
          <a:p>
            <a:pPr marL="914400" indent="-914400">
              <a:buAutoNum type="alphaLcParenR"/>
            </a:pPr>
            <a:r>
              <a:rPr lang="es-ES" sz="4800" dirty="0"/>
              <a:t>4 0 8 +                d) 5 9 0  -</a:t>
            </a:r>
          </a:p>
          <a:p>
            <a:pPr marL="0" indent="0">
              <a:buNone/>
            </a:pPr>
            <a:r>
              <a:rPr lang="es-ES" sz="4800" dirty="0"/>
              <a:t>        </a:t>
            </a:r>
            <a:r>
              <a:rPr lang="es-ES" sz="4800" u="sng" dirty="0"/>
              <a:t>5 9 3 </a:t>
            </a:r>
            <a:r>
              <a:rPr lang="es-ES" sz="4800" dirty="0"/>
              <a:t>                     </a:t>
            </a:r>
            <a:r>
              <a:rPr lang="es-ES" sz="4800" u="sng" dirty="0"/>
              <a:t> 1 9 8</a:t>
            </a:r>
          </a:p>
          <a:p>
            <a:pPr marL="0" indent="0">
              <a:buNone/>
            </a:pPr>
            <a:endParaRPr lang="es-ES" sz="4800" dirty="0"/>
          </a:p>
          <a:p>
            <a:pPr marL="914400" indent="-914400">
              <a:buAutoNum type="alphaLcParenR" startAt="2"/>
            </a:pPr>
            <a:r>
              <a:rPr lang="es-ES" sz="4800" dirty="0"/>
              <a:t>9 0  7 -                  e) 8 7 4 +</a:t>
            </a:r>
          </a:p>
          <a:p>
            <a:pPr marL="0" indent="0">
              <a:buNone/>
            </a:pPr>
            <a:r>
              <a:rPr lang="es-ES" sz="4800" dirty="0"/>
              <a:t>       </a:t>
            </a:r>
            <a:r>
              <a:rPr lang="es-ES" sz="4800" u="sng" dirty="0"/>
              <a:t>5 6 9  </a:t>
            </a:r>
            <a:r>
              <a:rPr lang="es-ES" sz="4800" dirty="0"/>
              <a:t>                    </a:t>
            </a:r>
            <a:r>
              <a:rPr lang="es-ES" sz="4800" u="sng" dirty="0"/>
              <a:t>   4 8 9</a:t>
            </a:r>
            <a:endParaRPr lang="es-PE" sz="4800" u="sng" dirty="0"/>
          </a:p>
        </p:txBody>
      </p:sp>
    </p:spTree>
    <p:extLst>
      <p:ext uri="{BB962C8B-B14F-4D97-AF65-F5344CB8AC3E}">
        <p14:creationId xmlns:p14="http://schemas.microsoft.com/office/powerpoint/2010/main" val="421373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57D2E-DF0C-4E82-BD18-130BBEBE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622" y="152183"/>
            <a:ext cx="7878872" cy="937582"/>
          </a:xfrm>
        </p:spPr>
        <p:txBody>
          <a:bodyPr>
            <a:normAutofit/>
          </a:bodyPr>
          <a:lstStyle/>
          <a:p>
            <a:r>
              <a:rPr lang="es-ES" sz="5400" b="1" dirty="0">
                <a:latin typeface="Gabriola" panose="04040605051002020D02" pitchFamily="82" charset="0"/>
              </a:rPr>
              <a:t>Algunos links para reforzar el tema</a:t>
            </a:r>
            <a:endParaRPr lang="es-PE" sz="5400" b="1" dirty="0">
              <a:latin typeface="Gabriola" panose="04040605051002020D02" pitchFamily="8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97539-664F-43EF-87BF-60F1ACEF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240077"/>
            <a:ext cx="10852759" cy="4936886"/>
          </a:xfrm>
        </p:spPr>
        <p:txBody>
          <a:bodyPr/>
          <a:lstStyle/>
          <a:p>
            <a:r>
              <a:rPr lang="es-PE" dirty="0">
                <a:hlinkClick r:id="rId3"/>
              </a:rPr>
              <a:t>https://youtu.be/FM-Dksjlox0</a:t>
            </a:r>
            <a:endParaRPr lang="es-PE" dirty="0"/>
          </a:p>
          <a:p>
            <a:r>
              <a:rPr lang="es-PE" dirty="0">
                <a:hlinkClick r:id="rId4"/>
              </a:rPr>
              <a:t>https://youtu.be/ZVIjH58vrFE</a:t>
            </a:r>
            <a:endParaRPr lang="es-PE" dirty="0"/>
          </a:p>
          <a:p>
            <a:r>
              <a:rPr lang="es-PE" dirty="0">
                <a:hlinkClick r:id="rId5"/>
              </a:rPr>
              <a:t>https://youtu.be/_ZfYOQsLIAY</a:t>
            </a:r>
            <a:endParaRPr lang="es-PE" dirty="0"/>
          </a:p>
          <a:p>
            <a:r>
              <a:rPr lang="es-PE" dirty="0">
                <a:hlinkClick r:id="rId6"/>
              </a:rPr>
              <a:t>https://youtu.be/AWileSbbIww</a:t>
            </a:r>
            <a:endParaRPr lang="es-PE" dirty="0"/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4E774C-114F-4665-AB46-FD47FE0B36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713"/>
          <a:stretch/>
        </p:blipFill>
        <p:spPr>
          <a:xfrm>
            <a:off x="6362486" y="1411111"/>
            <a:ext cx="5423113" cy="37591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CE6F14-7969-40F8-9239-FAAFC2041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185" y="3659097"/>
            <a:ext cx="411515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2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rciaroman.blogia.com/upload/20060502184038-20060409025632-gracia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004" y="3208301"/>
            <a:ext cx="3000396" cy="285037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145" y="1127342"/>
            <a:ext cx="10958519" cy="1581655"/>
          </a:xfrm>
        </p:spPr>
        <p:txBody>
          <a:bodyPr>
            <a:noAutofit/>
          </a:bodyPr>
          <a:lstStyle/>
          <a:p>
            <a:r>
              <a:rPr lang="es-ES" sz="6000" b="1" dirty="0">
                <a:latin typeface="Gabriola" panose="04040605051002020D02" pitchFamily="82" charset="0"/>
              </a:rPr>
              <a:t>Recuerda copiar en tu cuaderno y resolver la hoja adjunta.</a:t>
            </a:r>
            <a:endParaRPr lang="es-PE" sz="6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00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259</Words>
  <Application>Microsoft Office PowerPoint</Application>
  <PresentationFormat>Panorámica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Gabriola</vt:lpstr>
      <vt:lpstr>Tema de Office</vt:lpstr>
      <vt:lpstr>MATEMÁTICAS </vt:lpstr>
      <vt:lpstr>SUMAMOS Y RESTAMOS JUNTOS </vt:lpstr>
      <vt:lpstr>Seguimos sumandoooo</vt:lpstr>
      <vt:lpstr>Ahora restamos o hallamos  la diferencia </vt:lpstr>
      <vt:lpstr>Seguimos restando </vt:lpstr>
      <vt:lpstr>SEGUIMOS OPERANDO </vt:lpstr>
      <vt:lpstr>Algunos links para reforzar el tema</vt:lpstr>
      <vt:lpstr>Recuerda copiar en tu cuaderno y resolver la hoja adjunta.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57</cp:revision>
  <dcterms:created xsi:type="dcterms:W3CDTF">2019-02-21T16:29:44Z</dcterms:created>
  <dcterms:modified xsi:type="dcterms:W3CDTF">2020-06-15T12:48:07Z</dcterms:modified>
</cp:coreProperties>
</file>