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  <p:sldId id="293" r:id="rId5"/>
    <p:sldId id="294" r:id="rId6"/>
    <p:sldId id="292" r:id="rId7"/>
    <p:sldId id="290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9966FF"/>
    <a:srgbClr val="003399"/>
    <a:srgbClr val="FF33CC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8" autoAdjust="0"/>
    <p:restoredTop sz="94660"/>
  </p:normalViewPr>
  <p:slideViewPr>
    <p:cSldViewPr snapToGrid="0">
      <p:cViewPr varScale="1">
        <p:scale>
          <a:sx n="77" d="100"/>
          <a:sy n="77" d="100"/>
        </p:scale>
        <p:origin x="44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31401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26696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906899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668467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9115630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14034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1730464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871502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44742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7265306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8709877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676834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6821036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4260006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740362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2086410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44268C-97CF-4E43-9812-25CB179AB00A}" type="datetimeFigureOut">
              <a:rPr lang="es-PE" smtClean="0"/>
              <a:t>11/06/2020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B4FCA01D-D79B-442E-AF75-5D0F239DC140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506017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42vjqtleG9E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youtu.be/Qf96wkvrVmo" TargetMode="External"/><Relationship Id="rId5" Type="http://schemas.openxmlformats.org/officeDocument/2006/relationships/hyperlink" Target="https://youtu.be/0x2IPtSCAB0" TargetMode="External"/><Relationship Id="rId4" Type="http://schemas.openxmlformats.org/officeDocument/2006/relationships/hyperlink" Target="https://youtu.be/9aEw2qs5U3M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5984310" y="5272454"/>
            <a:ext cx="5703518" cy="1046440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PE" sz="4400" b="1" dirty="0">
                <a:solidFill>
                  <a:srgbClr val="FFFF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Lic. María E. Sandoval Heredia</a:t>
            </a:r>
          </a:p>
          <a:p>
            <a:endParaRPr lang="es-PE" dirty="0"/>
          </a:p>
        </p:txBody>
      </p:sp>
      <p:sp>
        <p:nvSpPr>
          <p:cNvPr id="2" name="Rectángulo 1">
            <a:extLst>
              <a:ext uri="{FF2B5EF4-FFF2-40B4-BE49-F238E27FC236}">
                <a16:creationId xmlns:a16="http://schemas.microsoft.com/office/drawing/2014/main" id="{3DEA366B-3B7E-4E9B-A445-5A2D7599B706}"/>
              </a:ext>
            </a:extLst>
          </p:cNvPr>
          <p:cNvSpPr/>
          <p:nvPr/>
        </p:nvSpPr>
        <p:spPr>
          <a:xfrm>
            <a:off x="726510" y="5386192"/>
            <a:ext cx="3068876" cy="738664"/>
          </a:xfrm>
          <a:prstGeom prst="rec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>
                <a:solidFill>
                  <a:srgbClr val="FFFF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Sesión </a:t>
            </a:r>
            <a:r>
              <a:rPr lang="es-ES" sz="6000" dirty="0" err="1">
                <a:solidFill>
                  <a:srgbClr val="FFFF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N°</a:t>
            </a:r>
            <a:r>
              <a:rPr lang="es-ES" sz="6000" dirty="0">
                <a:solidFill>
                  <a:srgbClr val="FFFF00"/>
                </a:solidFill>
                <a:latin typeface="Gabriola" panose="04040605051002020D02" pitchFamily="82" charset="0"/>
                <a:cs typeface="Arial" panose="020B0604020202020204" pitchFamily="34" charset="0"/>
              </a:rPr>
              <a:t> 1</a:t>
            </a:r>
            <a:endParaRPr lang="es-PE" sz="6000" dirty="0">
              <a:solidFill>
                <a:srgbClr val="FFFF00"/>
              </a:solidFill>
              <a:latin typeface="Gabriola" panose="04040605051002020D02" pitchFamily="82" charset="0"/>
              <a:cs typeface="Arial" panose="020B0604020202020204" pitchFamily="34" charset="0"/>
            </a:endParaRPr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id="{0819A055-9D70-40FE-886E-AB22B8FF2B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26510" y="2103437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s-ES" sz="9600" b="1" dirty="0">
                <a:latin typeface="Gabriola" panose="04040605051002020D02" pitchFamily="82" charset="0"/>
              </a:rPr>
              <a:t>MATEMÁTICAS</a:t>
            </a:r>
            <a:r>
              <a:rPr lang="es-ES" sz="6600" dirty="0">
                <a:latin typeface="Arial Black" panose="020B0A04020102020204" pitchFamily="34" charset="0"/>
              </a:rPr>
              <a:t> </a:t>
            </a:r>
            <a:endParaRPr lang="es-PE" sz="6600" dirty="0">
              <a:latin typeface="Arial Black" panose="020B0A04020102020204" pitchFamily="34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BE1BC5D7-AEAE-40CD-863E-E2013FD9D5B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770333"/>
            <a:ext cx="10515600" cy="91440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s-ES" sz="4800" b="1" dirty="0">
                <a:latin typeface="Gabriola" panose="04040605051002020D02" pitchFamily="82" charset="0"/>
              </a:rPr>
              <a:t>4TO GRADO DE PRIMARIA </a:t>
            </a:r>
            <a:endParaRPr lang="es-PE" sz="4800" b="1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63145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8D94F8D-C92B-49C4-B05E-86C2FFBD9B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0362" y="205983"/>
            <a:ext cx="7766137" cy="950108"/>
          </a:xfrm>
        </p:spPr>
        <p:txBody>
          <a:bodyPr>
            <a:normAutofit fontScale="90000"/>
          </a:bodyPr>
          <a:lstStyle/>
          <a:p>
            <a:pPr algn="ctr"/>
            <a:r>
              <a:rPr lang="es-PE" sz="6700" b="1" dirty="0">
                <a:latin typeface="Gabriola" panose="04040605051002020D02" pitchFamily="82" charset="0"/>
              </a:rPr>
              <a:t>La Sustracción o Resta</a:t>
            </a:r>
            <a:br>
              <a:rPr lang="es-PE" dirty="0"/>
            </a:br>
            <a:br>
              <a:rPr lang="es-PE" dirty="0"/>
            </a:br>
            <a:endParaRPr lang="es-PE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CF2154CF-4C64-4C7F-9A36-9834845BAC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307" y="1327760"/>
            <a:ext cx="10972800" cy="4849204"/>
          </a:xfrm>
        </p:spPr>
        <p:txBody>
          <a:bodyPr/>
          <a:lstStyle/>
          <a:p>
            <a:pPr marL="0" indent="0">
              <a:buNone/>
            </a:pPr>
            <a:r>
              <a:rPr lang="es-ES" sz="2800" b="1" dirty="0">
                <a:latin typeface="Calibri" panose="020F0502020204030204" pitchFamily="34" charset="0"/>
                <a:cs typeface="Calibri" panose="020F0502020204030204" pitchFamily="34" charset="0"/>
              </a:rPr>
              <a:t>La sustracción es una operación que consiste en disminuir un número menor llamado sustraendo (S) a un número mayor llamado minuendo (M), para obtener otro llamado diferencia (D).</a:t>
            </a:r>
          </a:p>
          <a:p>
            <a:pPr marL="0" indent="0">
              <a:buNone/>
            </a:pPr>
            <a:endParaRPr lang="es-ES" b="1" u="sng" dirty="0"/>
          </a:p>
          <a:p>
            <a:pPr marL="0" indent="0">
              <a:buNone/>
            </a:pPr>
            <a:r>
              <a:rPr lang="es-ES" b="1" u="sng" dirty="0"/>
              <a:t>Términos</a:t>
            </a:r>
          </a:p>
          <a:p>
            <a:pPr marL="0" indent="0">
              <a:buNone/>
            </a:pPr>
            <a:r>
              <a:rPr lang="es-ES" dirty="0"/>
              <a:t> </a:t>
            </a:r>
          </a:p>
          <a:p>
            <a:endParaRPr lang="es-PE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C356E871-6459-4411-988D-6F37F07EEA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27758" y="3692047"/>
            <a:ext cx="4509369" cy="17066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6945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174E93-86D0-4CA4-8BE4-3116DBF034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04996" y="1"/>
            <a:ext cx="6237963" cy="1528174"/>
          </a:xfrm>
        </p:spPr>
        <p:txBody>
          <a:bodyPr>
            <a:normAutofit fontScale="90000"/>
          </a:bodyPr>
          <a:lstStyle/>
          <a:p>
            <a:pPr algn="ctr"/>
            <a:r>
              <a:rPr lang="es-PE" sz="6000" b="1" dirty="0">
                <a:latin typeface="Gabriola" panose="04040605051002020D02" pitchFamily="82" charset="0"/>
              </a:rPr>
              <a:t>Ejemplo:</a:t>
            </a:r>
            <a:br>
              <a:rPr lang="es-PE" dirty="0"/>
            </a:br>
            <a:endParaRPr lang="es-PE" dirty="0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A938795A-5074-49FD-A19F-DDB74675A1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2943" y="1127342"/>
            <a:ext cx="11140858" cy="504962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9 4 7 8 0 –</a:t>
            </a:r>
          </a:p>
          <a:p>
            <a:pPr marL="0" indent="0">
              <a:buNone/>
            </a:pPr>
            <a:r>
              <a:rPr lang="es-E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3 7 9 2 9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5 6 8 5 1 = Cincuenta y seis mil ochocientos cincuenta y uno.</a:t>
            </a:r>
          </a:p>
          <a:p>
            <a:pPr marL="0" indent="0">
              <a:buNone/>
            </a:pPr>
            <a:endParaRPr lang="es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Para comprobar 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se realiza el siguiente procedimiento: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Se suma la diferencia más el sustraendo.  D + S = M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Ejemplo: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8 7 9 0 –                             5 2 0 5 +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</a:t>
            </a:r>
            <a:r>
              <a:rPr lang="es-E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3 5 8 5</a:t>
            </a: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</a:t>
            </a:r>
            <a:r>
              <a:rPr lang="es-ES" sz="2400" u="sng" dirty="0">
                <a:latin typeface="Calibri" panose="020F0502020204030204" pitchFamily="34" charset="0"/>
                <a:cs typeface="Calibri" panose="020F0502020204030204" pitchFamily="34" charset="0"/>
              </a:rPr>
              <a:t>3 5 8 5</a:t>
            </a:r>
          </a:p>
          <a:p>
            <a:pPr marL="0" indent="0">
              <a:buNone/>
            </a:pPr>
            <a:r>
              <a:rPr lang="es-ES" sz="2400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5 2 0 5                               8 7 9 0</a:t>
            </a:r>
          </a:p>
          <a:p>
            <a:endParaRPr lang="es-PE" dirty="0"/>
          </a:p>
        </p:txBody>
      </p:sp>
    </p:spTree>
    <p:extLst>
      <p:ext uri="{BB962C8B-B14F-4D97-AF65-F5344CB8AC3E}">
        <p14:creationId xmlns:p14="http://schemas.microsoft.com/office/powerpoint/2010/main" val="4284129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A3190FD-611C-4BA5-9E38-85AB96C696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42784" y="263047"/>
            <a:ext cx="8811016" cy="1252602"/>
          </a:xfrm>
        </p:spPr>
        <p:txBody>
          <a:bodyPr>
            <a:noAutofit/>
          </a:bodyPr>
          <a:lstStyle/>
          <a:p>
            <a:pPr algn="ctr"/>
            <a:r>
              <a:rPr lang="es-ES" sz="6000" b="1" dirty="0">
                <a:latin typeface="Gabriola" panose="04040605051002020D02" pitchFamily="82" charset="0"/>
              </a:rPr>
              <a:t>Ejercicios </a:t>
            </a:r>
            <a:endParaRPr lang="es-PE" sz="6000" b="1" dirty="0">
              <a:latin typeface="Gabriola" panose="04040605051002020D02" pitchFamily="8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E3F08DB-9250-4F78-8A93-7BFCEE3A12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8619" y="1240077"/>
            <a:ext cx="10815181" cy="4936886"/>
          </a:xfrm>
        </p:spPr>
        <p:txBody>
          <a:bodyPr/>
          <a:lstStyle/>
          <a:p>
            <a:pPr marL="0" indent="0">
              <a:buNone/>
            </a:pPr>
            <a:endParaRPr lang="es-ES" dirty="0"/>
          </a:p>
          <a:p>
            <a:pPr marL="0" indent="0">
              <a:buNone/>
            </a:pPr>
            <a:r>
              <a:rPr lang="es-PE" sz="3200" dirty="0">
                <a:latin typeface="Calibri" panose="020F0502020204030204" pitchFamily="34" charset="0"/>
                <a:cs typeface="Calibri" panose="020F0502020204030204" pitchFamily="34" charset="0"/>
              </a:rPr>
              <a:t>Hallar la diferencia o resta y su comprobación : </a:t>
            </a:r>
          </a:p>
          <a:p>
            <a:pPr marL="0" indent="0">
              <a:buNone/>
            </a:pPr>
            <a:endParaRPr lang="es-PE" sz="32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arenR"/>
            </a:pPr>
            <a:r>
              <a:rPr lang="es-PE" sz="3200" dirty="0">
                <a:latin typeface="Calibri" panose="020F0502020204030204" pitchFamily="34" charset="0"/>
                <a:cs typeface="Calibri" panose="020F0502020204030204" pitchFamily="34" charset="0"/>
              </a:rPr>
              <a:t>5 7 9 7 –              </a:t>
            </a:r>
            <a:r>
              <a:rPr lang="es-PE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comprobación</a:t>
            </a:r>
            <a:r>
              <a:rPr lang="es-PE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0" indent="0">
              <a:buNone/>
            </a:pPr>
            <a:r>
              <a:rPr lang="es-PE" sz="3200" dirty="0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  <a:r>
              <a:rPr lang="es-PE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4  5 7 4</a:t>
            </a:r>
          </a:p>
          <a:p>
            <a:pPr marL="0" indent="0">
              <a:buNone/>
            </a:pPr>
            <a:endParaRPr lang="es-PE" sz="3200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514350" indent="-514350">
              <a:buAutoNum type="alphaLcParenR" startAt="2"/>
            </a:pPr>
            <a:r>
              <a:rPr lang="es-PE" sz="3200" dirty="0">
                <a:latin typeface="Calibri" panose="020F0502020204030204" pitchFamily="34" charset="0"/>
                <a:cs typeface="Calibri" panose="020F0502020204030204" pitchFamily="34" charset="0"/>
              </a:rPr>
              <a:t>4 8 5 –                 </a:t>
            </a:r>
            <a:r>
              <a:rPr lang="es-PE" sz="3200" b="1" u="sng" dirty="0">
                <a:latin typeface="Calibri" panose="020F0502020204030204" pitchFamily="34" charset="0"/>
                <a:cs typeface="Calibri" panose="020F0502020204030204" pitchFamily="34" charset="0"/>
              </a:rPr>
              <a:t>comprobación </a:t>
            </a:r>
          </a:p>
          <a:p>
            <a:pPr marL="0" indent="0">
              <a:buNone/>
            </a:pPr>
            <a:r>
              <a:rPr lang="es-PE" sz="3200" dirty="0">
                <a:latin typeface="Calibri" panose="020F0502020204030204" pitchFamily="34" charset="0"/>
                <a:cs typeface="Calibri" panose="020F0502020204030204" pitchFamily="34" charset="0"/>
              </a:rPr>
              <a:t>       </a:t>
            </a:r>
            <a:r>
              <a:rPr lang="es-PE" sz="3200" u="sng" dirty="0">
                <a:latin typeface="Calibri" panose="020F0502020204030204" pitchFamily="34" charset="0"/>
                <a:cs typeface="Calibri" panose="020F0502020204030204" pitchFamily="34" charset="0"/>
              </a:rPr>
              <a:t>2 4 3</a:t>
            </a:r>
          </a:p>
        </p:txBody>
      </p:sp>
    </p:spTree>
    <p:extLst>
      <p:ext uri="{BB962C8B-B14F-4D97-AF65-F5344CB8AC3E}">
        <p14:creationId xmlns:p14="http://schemas.microsoft.com/office/powerpoint/2010/main" val="34580032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6301" y="1114816"/>
            <a:ext cx="10727499" cy="50621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c)  5 7 9 -                                   f)  5 7 8 - </a:t>
            </a:r>
          </a:p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4 5  7</a:t>
            </a: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3 2 7</a:t>
            </a:r>
          </a:p>
          <a:p>
            <a:pPr marL="0" indent="0">
              <a:buNone/>
            </a:pPr>
            <a:endParaRPr lang="es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d)  9 7 6 -                                    g)   3 0 9  - </a:t>
            </a:r>
          </a:p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3 5 8</a:t>
            </a: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1 5 7     </a:t>
            </a:r>
          </a:p>
          <a:p>
            <a:pPr marL="0" indent="0">
              <a:buNone/>
            </a:pPr>
            <a:endParaRPr lang="es-ES" sz="2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endParaRPr lang="es-ES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e)      4 9 3                                      h) 5 6 7 - </a:t>
            </a:r>
          </a:p>
          <a:p>
            <a:pPr marL="0" indent="0">
              <a:buNone/>
            </a:pP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5 7 9</a:t>
            </a:r>
            <a:r>
              <a:rPr lang="es-ES" sz="2400" b="1" dirty="0"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    </a:t>
            </a:r>
            <a:r>
              <a:rPr lang="es-ES" sz="2400" b="1" u="sng" dirty="0">
                <a:latin typeface="Calibri" panose="020F0502020204030204" pitchFamily="34" charset="0"/>
                <a:cs typeface="Calibri" panose="020F0502020204030204" pitchFamily="34" charset="0"/>
              </a:rPr>
              <a:t>3 7 9</a:t>
            </a:r>
            <a:endParaRPr lang="es-PE" sz="2400" b="1" u="sng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496136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270556D-3616-4C61-80A8-9256E6F1EB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7732" y="80723"/>
            <a:ext cx="8836068" cy="1200628"/>
          </a:xfrm>
        </p:spPr>
        <p:txBody>
          <a:bodyPr>
            <a:noAutofit/>
          </a:bodyPr>
          <a:lstStyle/>
          <a:p>
            <a:r>
              <a:rPr lang="es-ES" sz="5400" b="1" dirty="0">
                <a:latin typeface="Gabriola" panose="04040605051002020D02" pitchFamily="82" charset="0"/>
              </a:rPr>
              <a:t>Algunos links para reforzar el tema </a:t>
            </a:r>
            <a:endParaRPr lang="es-PE" sz="5400" b="1" dirty="0">
              <a:latin typeface="Gabriola" panose="04040605051002020D02" pitchFamily="82" charset="0"/>
            </a:endParaRP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E77BD3D5-C15A-4376-B696-B6DC127495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3151" y="1209891"/>
            <a:ext cx="11040649" cy="4895611"/>
          </a:xfrm>
        </p:spPr>
        <p:txBody>
          <a:bodyPr>
            <a:normAutofit/>
          </a:bodyPr>
          <a:lstStyle/>
          <a:p>
            <a:r>
              <a:rPr lang="es-PE" sz="3200" dirty="0">
                <a:hlinkClick r:id="rId3"/>
              </a:rPr>
              <a:t>https://youtu.be/42vjqtleG9E</a:t>
            </a:r>
            <a:endParaRPr lang="es-PE" sz="3200" dirty="0"/>
          </a:p>
          <a:p>
            <a:r>
              <a:rPr lang="es-PE" sz="3200" dirty="0">
                <a:hlinkClick r:id="rId4"/>
              </a:rPr>
              <a:t>https://youtu.be/9aEw2qs5U3M</a:t>
            </a:r>
            <a:endParaRPr lang="es-PE" sz="3200" dirty="0"/>
          </a:p>
          <a:p>
            <a:r>
              <a:rPr lang="es-PE" sz="3200" dirty="0">
                <a:hlinkClick r:id="rId5"/>
              </a:rPr>
              <a:t>https://youtu.be/0x2IPtSCAB0</a:t>
            </a:r>
            <a:endParaRPr lang="es-PE" sz="3200" dirty="0"/>
          </a:p>
          <a:p>
            <a:r>
              <a:rPr lang="es-PE" sz="3200" dirty="0">
                <a:hlinkClick r:id="rId6"/>
              </a:rPr>
              <a:t>https://youtu.be/Qf96wkvrVmo</a:t>
            </a:r>
            <a:endParaRPr lang="es-PE" sz="3200" dirty="0"/>
          </a:p>
          <a:p>
            <a:endParaRPr lang="es-PE" sz="3200" dirty="0"/>
          </a:p>
        </p:txBody>
      </p:sp>
    </p:spTree>
    <p:extLst>
      <p:ext uri="{BB962C8B-B14F-4D97-AF65-F5344CB8AC3E}">
        <p14:creationId xmlns:p14="http://schemas.microsoft.com/office/powerpoint/2010/main" val="4213731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marciaroman.blogia.com/upload/20060502184038-20060409025632-gracias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165004" y="3208301"/>
            <a:ext cx="3000396" cy="2850377"/>
          </a:xfrm>
          <a:prstGeom prst="rect">
            <a:avLst/>
          </a:prstGeom>
          <a:noFill/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94064" y="1383434"/>
            <a:ext cx="10515600" cy="1325563"/>
          </a:xfrm>
        </p:spPr>
        <p:txBody>
          <a:bodyPr>
            <a:noAutofit/>
          </a:bodyPr>
          <a:lstStyle/>
          <a:p>
            <a:r>
              <a:rPr lang="es-ES" sz="6000" b="1" dirty="0">
                <a:latin typeface="Gabriola" panose="04040605051002020D02" pitchFamily="82" charset="0"/>
              </a:rPr>
              <a:t>Recuerda copiar en tu cuaderno y resolver tu ficha adjunta.</a:t>
            </a:r>
            <a:endParaRPr lang="es-PE" sz="6000" b="1" dirty="0">
              <a:latin typeface="Gabriola" panose="04040605051002020D02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40031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602</TotalTime>
  <Words>273</Words>
  <Application>Microsoft Office PowerPoint</Application>
  <PresentationFormat>Panorámica</PresentationFormat>
  <Paragraphs>45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Gabriola</vt:lpstr>
      <vt:lpstr>Trebuchet MS</vt:lpstr>
      <vt:lpstr>Wingdings 3</vt:lpstr>
      <vt:lpstr>Faceta</vt:lpstr>
      <vt:lpstr>MATEMÁTICAS </vt:lpstr>
      <vt:lpstr>La Sustracción o Resta  </vt:lpstr>
      <vt:lpstr>Ejemplo: </vt:lpstr>
      <vt:lpstr>Ejercicios </vt:lpstr>
      <vt:lpstr>Presentación de PowerPoint</vt:lpstr>
      <vt:lpstr>Algunos links para reforzar el tema </vt:lpstr>
      <vt:lpstr>Recuerda copiar en tu cuaderno y resolver tu ficha adjunta.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Usuario</cp:lastModifiedBy>
  <cp:revision>52</cp:revision>
  <dcterms:created xsi:type="dcterms:W3CDTF">2019-02-21T16:29:44Z</dcterms:created>
  <dcterms:modified xsi:type="dcterms:W3CDTF">2020-06-11T12:57:00Z</dcterms:modified>
</cp:coreProperties>
</file>